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61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9" r:id="rId4"/>
    <p:sldId id="260" r:id="rId5"/>
    <p:sldId id="266" r:id="rId6"/>
    <p:sldId id="267" r:id="rId7"/>
    <p:sldId id="262" r:id="rId8"/>
    <p:sldId id="268" r:id="rId9"/>
    <p:sldId id="264" r:id="rId10"/>
    <p:sldId id="269" r:id="rId11"/>
    <p:sldId id="270" r:id="rId12"/>
    <p:sldId id="271" r:id="rId13"/>
    <p:sldId id="272" r:id="rId14"/>
    <p:sldId id="265" r:id="rId15"/>
    <p:sldId id="261" r:id="rId16"/>
    <p:sldId id="274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4EFD"/>
    <a:srgbClr val="FFC100"/>
    <a:srgbClr val="AB7942"/>
    <a:srgbClr val="A6A6A6"/>
    <a:srgbClr val="FC5E17"/>
    <a:srgbClr val="0432FF"/>
    <a:srgbClr val="EB5233"/>
    <a:srgbClr val="4F81BD"/>
    <a:srgbClr val="77933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92A64-14D2-42E7-870E-03578739DAD0}" v="15" dt="2019-09-24T09:36:30.685"/>
    <p1510:client id="{CA97358C-AC30-4843-8C44-785EA8EEC683}" v="9" dt="2019-09-24T09:56:34.568"/>
    <p1510:client id="{E84EC9A4-09F1-4117-A1B5-DCEA05CCF6BB}" v="1" dt="2019-09-24T08:56:30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721"/>
  </p:normalViewPr>
  <p:slideViewPr>
    <p:cSldViewPr snapToGrid="0">
      <p:cViewPr>
        <p:scale>
          <a:sx n="114" d="100"/>
          <a:sy n="114" d="100"/>
        </p:scale>
        <p:origin x="144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72" y="13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0F97509-EBE2-9248-83E5-F73CC3FCFC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71A4978-BB17-BD49-B2EA-D797B272E7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82326-49DA-3549-94BB-E54CB090E7D2}" type="datetimeFigureOut">
              <a:rPr lang="it-IT" smtClean="0"/>
              <a:t>27/03/20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B52F63-F407-C34B-B112-933111D9C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1B35A9-ABFE-ED45-B88B-2149F4A062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71F7A-4153-C344-B289-A13166D04B6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27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68086-BD7D-6247-BE14-BD8D6825502F}" type="datetimeFigureOut">
              <a:rPr lang="it-IT" smtClean="0"/>
              <a:t>27/03/20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69200-32E5-5641-8E0A-29D45183028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24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69200-32E5-5641-8E0A-29D45183028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387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8316416" cy="884466"/>
          </a:xfrm>
          <a:prstGeom prst="rect">
            <a:avLst/>
          </a:prstGeom>
        </p:spPr>
        <p:txBody>
          <a:bodyPr anchor="ctr"/>
          <a:lstStyle>
            <a:lvl1pPr algn="l" latinLnBrk="0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 Click to edit title</a:t>
            </a:r>
            <a:endParaRPr lang="ko-KR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7D20F8-E910-5C47-B936-2BCCF858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68863"/>
            <a:ext cx="2895600" cy="274637"/>
          </a:xfrm>
          <a:prstGeom prst="rect">
            <a:avLst/>
          </a:prstGeom>
        </p:spPr>
        <p:txBody>
          <a:bodyPr/>
          <a:lstStyle>
            <a:lvl1pPr latinLnBrk="0">
              <a:defRPr sz="1400">
                <a:solidFill>
                  <a:srgbClr val="404040"/>
                </a:solidFill>
              </a:defRPr>
            </a:lvl1pPr>
          </a:lstStyle>
          <a:p>
            <a:r>
              <a:rPr lang="en-US"/>
              <a:t>Claudio Calamita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FB25FA-CCBB-654F-9F09-B7753613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7112" y="4868863"/>
            <a:ext cx="486888" cy="274637"/>
          </a:xfrm>
          <a:prstGeom prst="rect">
            <a:avLst/>
          </a:prstGeom>
        </p:spPr>
        <p:txBody>
          <a:bodyPr/>
          <a:lstStyle>
            <a:lvl1pPr latinLnBrk="0">
              <a:defRPr sz="1400">
                <a:solidFill>
                  <a:srgbClr val="404040"/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 Click to edit title</a:t>
            </a:r>
            <a:endParaRPr lang="ko-KR" alt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 latinLnBrk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latinLnBrk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Claudio Calamita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413" y="4699174"/>
            <a:ext cx="3860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Dr. Claudio Calamita – Physicist – Data Scientist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80413" y="2975849"/>
            <a:ext cx="32403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 beautiful city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for a good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investment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0C9F7C-9883-464D-98C4-691BC5EE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16" y="1221664"/>
            <a:ext cx="2433297" cy="196535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7655067-DF1C-AE4E-8116-C96AE9919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4" y="456209"/>
            <a:ext cx="2535521" cy="25196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755FC-8FBC-144C-8A93-13D2C311B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E5E7A4-67C1-074D-A4F5-CD00DAF4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9795F4-9684-4A4D-B975-16993BC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3E1141-0CB4-ED40-A67E-799DA8712E6E}"/>
              </a:ext>
            </a:extLst>
          </p:cNvPr>
          <p:cNvSpPr txBox="1"/>
          <p:nvPr/>
        </p:nvSpPr>
        <p:spPr>
          <a:xfrm>
            <a:off x="1530141" y="1010987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2400" dirty="0" err="1">
                <a:latin typeface="Courier" pitchFamily="2" charset="0"/>
              </a:rPr>
              <a:t>Heatmap</a:t>
            </a:r>
            <a:r>
              <a:rPr lang="it-IT" sz="2400" dirty="0">
                <a:latin typeface="Courier" pitchFamily="2" charset="0"/>
              </a:rPr>
              <a:t> by </a:t>
            </a:r>
            <a:r>
              <a:rPr lang="it-IT" sz="2400" dirty="0" err="1">
                <a:latin typeface="Courier" pitchFamily="2" charset="0"/>
              </a:rPr>
              <a:t>categories</a:t>
            </a:r>
            <a:r>
              <a:rPr lang="it-IT" sz="2400" dirty="0">
                <a:latin typeface="Courier" pitchFamily="2" charset="0"/>
              </a:rPr>
              <a:t> </a:t>
            </a:r>
            <a:r>
              <a:rPr lang="it-IT" sz="2400" dirty="0" err="1">
                <a:latin typeface="Courier" pitchFamily="2" charset="0"/>
              </a:rPr>
              <a:t>as</a:t>
            </a:r>
            <a:r>
              <a:rPr lang="it-IT" sz="2400" dirty="0">
                <a:latin typeface="Courier" pitchFamily="2" charset="0"/>
              </a:rPr>
              <a:t> «Hotel»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ED1F5E-0853-ED48-A27B-FCDF09C7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14486" r="11030" b="2990"/>
          <a:stretch/>
        </p:blipFill>
        <p:spPr>
          <a:xfrm>
            <a:off x="2521319" y="1472652"/>
            <a:ext cx="3563392" cy="291268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00CF8B-5ABA-AE4A-8853-85E4D07D611E}"/>
              </a:ext>
            </a:extLst>
          </p:cNvPr>
          <p:cNvSpPr txBox="1"/>
          <p:nvPr/>
        </p:nvSpPr>
        <p:spPr>
          <a:xfrm>
            <a:off x="2614259" y="4530309"/>
            <a:ext cx="3342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1600" b="1" dirty="0"/>
              <a:t>’</a:t>
            </a:r>
            <a:r>
              <a:rPr lang="it-IT" sz="1600" b="1" dirty="0" err="1"/>
              <a:t>Hottest</a:t>
            </a:r>
            <a:r>
              <a:rPr lang="it-IT" sz="1600" b="1" dirty="0"/>
              <a:t>’ zone in </a:t>
            </a:r>
            <a:r>
              <a:rPr lang="it-IT" sz="1600" b="1" dirty="0" err="1"/>
              <a:t>Municipality</a:t>
            </a:r>
            <a:r>
              <a:rPr lang="it-IT" sz="1600" b="1" dirty="0"/>
              <a:t> 2!</a:t>
            </a:r>
          </a:p>
        </p:txBody>
      </p:sp>
    </p:spTree>
    <p:extLst>
      <p:ext uri="{BB962C8B-B14F-4D97-AF65-F5344CB8AC3E}">
        <p14:creationId xmlns:p14="http://schemas.microsoft.com/office/powerpoint/2010/main" val="415604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18159-7622-BC40-BCA5-67C6079E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CBCCF0C-C8E2-AA46-93F2-2D5A3B46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923051-0D37-6A42-8B63-6E03648E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75F488-5742-B646-885E-998E15551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624"/>
            <a:ext cx="9144000" cy="28052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2E7A56-7F3E-444B-8E59-21EE4D57A893}"/>
              </a:ext>
            </a:extLst>
          </p:cNvPr>
          <p:cNvSpPr txBox="1"/>
          <p:nvPr/>
        </p:nvSpPr>
        <p:spPr>
          <a:xfrm>
            <a:off x="138735" y="1232627"/>
            <a:ext cx="886653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 algn="l" latinLnBrk="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Map </a:t>
            </a:r>
            <a:r>
              <a:rPr lang="it-IT" sz="1600" dirty="0" err="1">
                <a:latin typeface="Courier" pitchFamily="2" charset="0"/>
              </a:rPr>
              <a:t>latitude</a:t>
            </a:r>
            <a:r>
              <a:rPr lang="it-IT" sz="1600" dirty="0">
                <a:latin typeface="Courier" pitchFamily="2" charset="0"/>
              </a:rPr>
              <a:t> and </a:t>
            </a:r>
            <a:r>
              <a:rPr lang="it-IT" sz="1600" dirty="0" err="1">
                <a:latin typeface="Courier" pitchFamily="2" charset="0"/>
              </a:rPr>
              <a:t>longitude</a:t>
            </a:r>
            <a:r>
              <a:rPr lang="it-IT" sz="1600" dirty="0">
                <a:latin typeface="Courier" pitchFamily="2" charset="0"/>
              </a:rPr>
              <a:t> in a </a:t>
            </a:r>
            <a:r>
              <a:rPr lang="it-IT" sz="1600" dirty="0" err="1">
                <a:latin typeface="Courier" pitchFamily="2" charset="0"/>
              </a:rPr>
              <a:t>plane</a:t>
            </a:r>
            <a:r>
              <a:rPr lang="it-IT" sz="1600" dirty="0">
                <a:latin typeface="Courier" pitchFamily="2" charset="0"/>
              </a:rPr>
              <a:t> (</a:t>
            </a:r>
            <a:r>
              <a:rPr lang="it-IT" sz="1600" dirty="0" err="1">
                <a:latin typeface="Courier" pitchFamily="2" charset="0"/>
              </a:rPr>
              <a:t>true</a:t>
            </a:r>
            <a:r>
              <a:rPr lang="it-IT" sz="1600" dirty="0">
                <a:latin typeface="Courier" pitchFamily="2" charset="0"/>
              </a:rPr>
              <a:t> for short area)</a:t>
            </a:r>
          </a:p>
          <a:p>
            <a:pPr marL="285750" indent="-285750" algn="l" latinLnBrk="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Do 2d </a:t>
            </a:r>
            <a:r>
              <a:rPr lang="it-IT" sz="1600" dirty="0" err="1">
                <a:latin typeface="Courier" pitchFamily="2" charset="0"/>
              </a:rPr>
              <a:t>histogram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latin typeface="Courier" pitchFamily="2" charset="0"/>
              </a:rPr>
              <a:t>kde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density</a:t>
            </a:r>
            <a:r>
              <a:rPr lang="it-IT" sz="1600" dirty="0">
                <a:latin typeface="Courier" pitchFamily="2" charset="0"/>
              </a:rPr>
              <a:t> plot and </a:t>
            </a:r>
            <a:r>
              <a:rPr lang="it-IT" sz="1600" dirty="0" err="1">
                <a:latin typeface="Courier" pitchFamily="2" charset="0"/>
              </a:rPr>
              <a:t>contour</a:t>
            </a:r>
            <a:r>
              <a:rPr lang="it-IT" sz="1600" dirty="0">
                <a:latin typeface="Courier" pitchFamily="2" charset="0"/>
              </a:rPr>
              <a:t> plot</a:t>
            </a:r>
          </a:p>
          <a:p>
            <a:pPr marL="285750" indent="-285750" algn="l" latinLnBrk="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ourier" pitchFamily="2" charset="0"/>
              </a:rPr>
              <a:t>Find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most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likely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point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as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max</a:t>
            </a:r>
            <a:r>
              <a:rPr lang="it-IT" sz="1600" dirty="0">
                <a:latin typeface="Courier" pitchFamily="2" charset="0"/>
              </a:rPr>
              <a:t> of </a:t>
            </a:r>
            <a:r>
              <a:rPr lang="it-IT" sz="1600" dirty="0" err="1">
                <a:latin typeface="Courier" pitchFamily="2" charset="0"/>
              </a:rPr>
              <a:t>distribution</a:t>
            </a:r>
            <a:r>
              <a:rPr lang="it-IT" sz="1600" dirty="0">
                <a:latin typeface="Courier" pitchFamily="2" charset="0"/>
              </a:rPr>
              <a:t> in </a:t>
            </a:r>
            <a:r>
              <a:rPr lang="it-IT" sz="1600" dirty="0" err="1">
                <a:latin typeface="Courier" pitchFamily="2" charset="0"/>
              </a:rPr>
              <a:t>latitude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latin typeface="Courier" pitchFamily="2" charset="0"/>
              </a:rPr>
              <a:t>longitude</a:t>
            </a:r>
            <a:endParaRPr lang="it-IT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68E58F-BACF-4143-9C11-340884C7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evaluation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DB750EE-57BD-1445-86A2-23195D55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C3564E-2A4B-394A-A7A5-74159E81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3AD21-29A0-5C40-BB70-CC77815CD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5" t="14486" r="11030" b="2990"/>
          <a:stretch/>
        </p:blipFill>
        <p:spPr>
          <a:xfrm>
            <a:off x="4000163" y="1303318"/>
            <a:ext cx="3563392" cy="29126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055DE2-A613-EE40-8604-4CEDE51305C5}"/>
              </a:ext>
            </a:extLst>
          </p:cNvPr>
          <p:cNvSpPr txBox="1"/>
          <p:nvPr/>
        </p:nvSpPr>
        <p:spPr>
          <a:xfrm>
            <a:off x="688622" y="2167467"/>
            <a:ext cx="3127022" cy="584775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latinLnBrk="0"/>
            <a:r>
              <a:rPr lang="it-IT" sz="1600" dirty="0">
                <a:latin typeface="Courier" pitchFamily="2" charset="0"/>
              </a:rPr>
              <a:t>The </a:t>
            </a:r>
            <a:r>
              <a:rPr lang="it-IT" sz="1600" b="1" dirty="0" err="1">
                <a:latin typeface="Courier" pitchFamily="2" charset="0"/>
              </a:rPr>
              <a:t>most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likely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point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is</a:t>
            </a:r>
            <a:r>
              <a:rPr lang="it-IT" sz="1600" dirty="0">
                <a:latin typeface="Courier" pitchFamily="2" charset="0"/>
              </a:rPr>
              <a:t> in </a:t>
            </a:r>
            <a:r>
              <a:rPr lang="it-IT" sz="1600" dirty="0" err="1">
                <a:latin typeface="Courier" pitchFamily="2" charset="0"/>
              </a:rPr>
              <a:t>black</a:t>
            </a:r>
            <a:r>
              <a:rPr lang="it-IT" sz="1600" dirty="0">
                <a:latin typeface="Courier" pitchFamily="2" charset="0"/>
              </a:rPr>
              <a:t> on the </a:t>
            </a:r>
            <a:r>
              <a:rPr lang="it-IT" sz="1600" dirty="0" err="1">
                <a:latin typeface="Courier" pitchFamily="2" charset="0"/>
              </a:rPr>
              <a:t>map</a:t>
            </a:r>
            <a:endParaRPr lang="it-IT" sz="1600" dirty="0">
              <a:latin typeface="Courier" pitchFamily="2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B2CF045-C244-8B4A-8BAF-B981303C20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15644" y="2459855"/>
            <a:ext cx="1964267" cy="5091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39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28E7B0-5CFE-AE4B-9E76-9AC68EC18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FE2172-DEF7-CE4A-B246-725C1DA5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760093-25B4-164D-8BA5-763ECB78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93C724-3B8F-3E42-871D-8EB677EC7443}"/>
              </a:ext>
            </a:extLst>
          </p:cNvPr>
          <p:cNvSpPr txBox="1"/>
          <p:nvPr/>
        </p:nvSpPr>
        <p:spPr>
          <a:xfrm>
            <a:off x="0" y="1174045"/>
            <a:ext cx="8552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latinLnBrk="0">
              <a:buFont typeface="Arial" panose="020B0604020202020204" pitchFamily="34" charset="0"/>
              <a:buChar char="•"/>
            </a:pPr>
            <a:r>
              <a:rPr lang="it-IT" dirty="0">
                <a:latin typeface="Courier" pitchFamily="2" charset="0"/>
              </a:rPr>
              <a:t>Iterate the procedure for </a:t>
            </a:r>
            <a:r>
              <a:rPr lang="it-IT" dirty="0" err="1">
                <a:latin typeface="Courier" pitchFamily="2" charset="0"/>
              </a:rPr>
              <a:t>categories</a:t>
            </a:r>
            <a:r>
              <a:rPr lang="it-IT" dirty="0">
                <a:latin typeface="Courier" pitchFamily="2" charset="0"/>
              </a:rPr>
              <a:t>: </a:t>
            </a:r>
          </a:p>
          <a:p>
            <a:pPr algn="l" latinLnBrk="0"/>
            <a:r>
              <a:rPr lang="it-IT" dirty="0">
                <a:latin typeface="Courier" pitchFamily="2" charset="0"/>
              </a:rPr>
              <a:t>	’hotel’, ‘</a:t>
            </a:r>
            <a:r>
              <a:rPr lang="it-IT" dirty="0" err="1">
                <a:latin typeface="Courier" pitchFamily="2" charset="0"/>
              </a:rPr>
              <a:t>restaurants</a:t>
            </a:r>
            <a:r>
              <a:rPr lang="it-IT" dirty="0">
                <a:latin typeface="Courier" pitchFamily="2" charset="0"/>
              </a:rPr>
              <a:t>’, ‘pizza’, ‘coffee’, ‘cocktails’</a:t>
            </a:r>
          </a:p>
          <a:p>
            <a:pPr marL="285750" indent="-285750" algn="l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Get</a:t>
            </a:r>
            <a:r>
              <a:rPr lang="it-IT" dirty="0">
                <a:latin typeface="Courier" pitchFamily="2" charset="0"/>
              </a:rPr>
              <a:t> the </a:t>
            </a:r>
            <a:r>
              <a:rPr lang="it-IT" dirty="0" err="1">
                <a:latin typeface="Courier" pitchFamily="2" charset="0"/>
              </a:rPr>
              <a:t>most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likely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points</a:t>
            </a:r>
            <a:r>
              <a:rPr lang="it-IT" dirty="0">
                <a:latin typeface="Courier" pitchFamily="2" charset="0"/>
              </a:rPr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BBFDAC1-0270-0643-B6B5-A88986878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6" t="6146" r="5566" b="7160"/>
          <a:stretch/>
        </p:blipFill>
        <p:spPr>
          <a:xfrm>
            <a:off x="4276170" y="2221072"/>
            <a:ext cx="4558872" cy="25240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4E55C7-F491-6F44-B6A4-48406B15DE20}"/>
              </a:ext>
            </a:extLst>
          </p:cNvPr>
          <p:cNvSpPr txBox="1"/>
          <p:nvPr/>
        </p:nvSpPr>
        <p:spPr>
          <a:xfrm>
            <a:off x="440266" y="2581165"/>
            <a:ext cx="3598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it-IT" sz="1600" dirty="0">
                <a:latin typeface="Courier" pitchFamily="2" charset="0"/>
              </a:rPr>
              <a:t>The </a:t>
            </a:r>
            <a:r>
              <a:rPr lang="it-IT" sz="1600" dirty="0" err="1">
                <a:latin typeface="Courier" pitchFamily="2" charset="0"/>
              </a:rPr>
              <a:t>points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build</a:t>
            </a:r>
            <a:r>
              <a:rPr lang="it-IT" sz="1600" dirty="0">
                <a:latin typeface="Courier" pitchFamily="2" charset="0"/>
              </a:rPr>
              <a:t> a </a:t>
            </a:r>
            <a:r>
              <a:rPr lang="it-IT" sz="1600" dirty="0" err="1">
                <a:latin typeface="Courier" pitchFamily="2" charset="0"/>
              </a:rPr>
              <a:t>polygon</a:t>
            </a:r>
            <a:endParaRPr lang="it-IT" sz="1600" dirty="0">
              <a:latin typeface="Courier" pitchFamily="2" charset="0"/>
            </a:endParaRPr>
          </a:p>
          <a:p>
            <a:pPr algn="ctr" latinLnBrk="0"/>
            <a:endParaRPr lang="it-IT" sz="1600" dirty="0">
              <a:latin typeface="Courier" pitchFamily="2" charset="0"/>
            </a:endParaRPr>
          </a:p>
          <a:p>
            <a:pPr algn="ctr" latinLnBrk="0"/>
            <a:r>
              <a:rPr lang="it-IT" sz="1600" dirty="0" err="1">
                <a:latin typeface="Courier" pitchFamily="2" charset="0"/>
              </a:rPr>
              <a:t>This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could</a:t>
            </a:r>
            <a:r>
              <a:rPr lang="it-IT" sz="1600" dirty="0">
                <a:latin typeface="Courier" pitchFamily="2" charset="0"/>
              </a:rPr>
              <a:t> be a </a:t>
            </a:r>
            <a:r>
              <a:rPr lang="it-IT" sz="1600" dirty="0" err="1">
                <a:latin typeface="Courier" pitchFamily="2" charset="0"/>
              </a:rPr>
              <a:t>very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reasonable</a:t>
            </a:r>
            <a:r>
              <a:rPr lang="it-IT" sz="1600" dirty="0">
                <a:latin typeface="Courier" pitchFamily="2" charset="0"/>
              </a:rPr>
              <a:t> area for an </a:t>
            </a:r>
            <a:r>
              <a:rPr lang="it-IT" sz="1600" dirty="0" err="1">
                <a:latin typeface="Courier" pitchFamily="2" charset="0"/>
              </a:rPr>
              <a:t>investment</a:t>
            </a:r>
            <a:endParaRPr lang="it-IT" sz="1600" dirty="0">
              <a:latin typeface="Courier" pitchFamily="2" charset="0"/>
            </a:endParaRPr>
          </a:p>
          <a:p>
            <a:pPr algn="ctr" latinLnBrk="0"/>
            <a:endParaRPr lang="it-IT" sz="1600" dirty="0">
              <a:latin typeface="Courier" pitchFamily="2" charset="0"/>
            </a:endParaRPr>
          </a:p>
          <a:p>
            <a:pPr algn="ctr" latinLnBrk="0"/>
            <a:r>
              <a:rPr lang="it-IT" sz="1600" b="1" dirty="0" err="1">
                <a:latin typeface="Courier" pitchFamily="2" charset="0"/>
              </a:rPr>
              <a:t>As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expected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it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is</a:t>
            </a:r>
            <a:r>
              <a:rPr lang="it-IT" sz="1600" b="1" dirty="0">
                <a:latin typeface="Courier" pitchFamily="2" charset="0"/>
              </a:rPr>
              <a:t> </a:t>
            </a:r>
            <a:r>
              <a:rPr lang="it-IT" sz="1600" b="1" dirty="0" err="1">
                <a:latin typeface="Courier" pitchFamily="2" charset="0"/>
              </a:rPr>
              <a:t>located</a:t>
            </a:r>
            <a:r>
              <a:rPr lang="it-IT" sz="1600" b="1" dirty="0">
                <a:latin typeface="Courier" pitchFamily="2" charset="0"/>
              </a:rPr>
              <a:t> in </a:t>
            </a:r>
            <a:r>
              <a:rPr lang="it-IT" sz="1600" b="1" dirty="0" err="1">
                <a:latin typeface="Courier" pitchFamily="2" charset="0"/>
              </a:rPr>
              <a:t>Municipality</a:t>
            </a:r>
            <a:r>
              <a:rPr lang="it-IT" sz="1600" b="1" dirty="0">
                <a:latin typeface="Courier" pitchFamily="2" charset="0"/>
              </a:rPr>
              <a:t> 2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8B07284-B272-3543-98F9-FF27BABAE6E6}"/>
              </a:ext>
            </a:extLst>
          </p:cNvPr>
          <p:cNvCxnSpPr>
            <a:cxnSpLocks/>
          </p:cNvCxnSpPr>
          <p:nvPr/>
        </p:nvCxnSpPr>
        <p:spPr>
          <a:xfrm flipV="1">
            <a:off x="3905956" y="3969455"/>
            <a:ext cx="1930400" cy="354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0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8F5FC-BFFD-A643-892B-D32B4D9E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-184924"/>
            <a:ext cx="7524328" cy="884466"/>
          </a:xfrm>
        </p:spPr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4D0D6E5-7A40-AE4D-A43B-830E275AF2C4}"/>
              </a:ext>
            </a:extLst>
          </p:cNvPr>
          <p:cNvSpPr/>
          <p:nvPr/>
        </p:nvSpPr>
        <p:spPr>
          <a:xfrm>
            <a:off x="1467231" y="546945"/>
            <a:ext cx="6852089" cy="3785652"/>
          </a:xfrm>
          <a:prstGeom prst="rect">
            <a:avLst/>
          </a:prstGeom>
        </p:spPr>
        <p:txBody>
          <a:bodyPr vert="horz" wrap="none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In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this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project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I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analyzed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Naples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, a beautiful city,</a:t>
            </a:r>
          </a:p>
          <a:p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rich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of culture, with a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good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climate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andhigh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density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 of</a:t>
            </a:r>
          </a:p>
          <a:p>
            <a:r>
              <a:rPr lang="it-IT" sz="1600" dirty="0" err="1">
                <a:solidFill>
                  <a:srgbClr val="000000"/>
                </a:solidFill>
                <a:latin typeface="Courier" pitchFamily="2" charset="0"/>
              </a:rPr>
              <a:t>population</a:t>
            </a:r>
            <a:r>
              <a:rPr lang="it-IT" sz="1600" dirty="0">
                <a:solidFill>
                  <a:srgbClr val="000000"/>
                </a:solidFill>
                <a:latin typeface="Courier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The city </a:t>
            </a:r>
            <a:r>
              <a:rPr lang="it-IT" sz="1600" dirty="0" err="1">
                <a:latin typeface="Courier" pitchFamily="2" charset="0"/>
              </a:rPr>
              <a:t>is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structured</a:t>
            </a:r>
            <a:r>
              <a:rPr lang="it-IT" sz="1600" dirty="0">
                <a:latin typeface="Courier" pitchFamily="2" charset="0"/>
              </a:rPr>
              <a:t> in </a:t>
            </a:r>
            <a:r>
              <a:rPr lang="it-IT" sz="1600" dirty="0" err="1">
                <a:latin typeface="Courier" pitchFamily="2" charset="0"/>
              </a:rPr>
              <a:t>municipalities</a:t>
            </a:r>
            <a:r>
              <a:rPr lang="it-IT" sz="1600" dirty="0">
                <a:latin typeface="Courier" pitchFamily="2" charset="0"/>
              </a:rPr>
              <a:t> and </a:t>
            </a:r>
            <a:r>
              <a:rPr lang="it-IT" sz="1600" dirty="0" err="1">
                <a:latin typeface="Courier" pitchFamily="2" charset="0"/>
              </a:rPr>
              <a:t>neighborhoods</a:t>
            </a:r>
            <a:r>
              <a:rPr lang="it-IT" sz="1600" dirty="0">
                <a:latin typeface="Courier" pitchFamily="2" charset="0"/>
              </a:rPr>
              <a:t>;</a:t>
            </a:r>
          </a:p>
          <a:p>
            <a:endParaRPr lang="it-IT" sz="16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I </a:t>
            </a:r>
            <a:r>
              <a:rPr lang="it-IT" sz="1600" dirty="0" err="1">
                <a:latin typeface="Courier" pitchFamily="2" charset="0"/>
              </a:rPr>
              <a:t>used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Foursquare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u="sng" dirty="0">
                <a:latin typeface="Courier" pitchFamily="2" charset="0"/>
              </a:rPr>
              <a:t>API</a:t>
            </a:r>
            <a:r>
              <a:rPr lang="it-IT" sz="1600" dirty="0">
                <a:latin typeface="Courier" pitchFamily="2" charset="0"/>
              </a:rPr>
              <a:t> to </a:t>
            </a:r>
            <a:r>
              <a:rPr lang="it-IT" sz="1600" dirty="0" err="1">
                <a:latin typeface="Courier" pitchFamily="2" charset="0"/>
              </a:rPr>
              <a:t>get</a:t>
            </a:r>
            <a:r>
              <a:rPr lang="it-IT" sz="1600" dirty="0">
                <a:latin typeface="Courier" pitchFamily="2" charset="0"/>
              </a:rPr>
              <a:t> data </a:t>
            </a:r>
            <a:r>
              <a:rPr lang="it-IT" sz="1600" dirty="0" err="1">
                <a:latin typeface="Courier" pitchFamily="2" charset="0"/>
              </a:rPr>
              <a:t>about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venues</a:t>
            </a:r>
            <a:r>
              <a:rPr lang="it-IT" sz="1600" dirty="0">
                <a:latin typeface="Courier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I </a:t>
            </a:r>
            <a:r>
              <a:rPr lang="it-IT" sz="1600" dirty="0" err="1">
                <a:latin typeface="Courier" pitchFamily="2" charset="0"/>
              </a:rPr>
              <a:t>found</a:t>
            </a:r>
            <a:r>
              <a:rPr lang="it-IT" sz="1600" dirty="0">
                <a:latin typeface="Courier" pitchFamily="2" charset="0"/>
              </a:rPr>
              <a:t> 4 clusters. </a:t>
            </a:r>
            <a:r>
              <a:rPr lang="it-IT" sz="1600" dirty="0" err="1">
                <a:latin typeface="Courier" pitchFamily="2" charset="0"/>
              </a:rPr>
              <a:t>One</a:t>
            </a:r>
            <a:r>
              <a:rPr lang="it-IT" sz="1600" dirty="0">
                <a:latin typeface="Courier" pitchFamily="2" charset="0"/>
              </a:rPr>
              <a:t> of </a:t>
            </a:r>
            <a:r>
              <a:rPr lang="it-IT" sz="1600" dirty="0" err="1">
                <a:latin typeface="Courier" pitchFamily="2" charset="0"/>
              </a:rPr>
              <a:t>that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is</a:t>
            </a:r>
            <a:r>
              <a:rPr lang="it-IT" sz="1600" dirty="0">
                <a:latin typeface="Courier" pitchFamily="2" charset="0"/>
              </a:rPr>
              <a:t> full of hotels, </a:t>
            </a:r>
          </a:p>
          <a:p>
            <a:r>
              <a:rPr lang="it-IT" sz="1600" dirty="0" err="1">
                <a:latin typeface="Courier" pitchFamily="2" charset="0"/>
              </a:rPr>
              <a:t>restaurants</a:t>
            </a:r>
            <a:r>
              <a:rPr lang="it-IT" sz="1600" dirty="0">
                <a:latin typeface="Courier" pitchFamily="2" charset="0"/>
              </a:rPr>
              <a:t>, pizza </a:t>
            </a:r>
            <a:r>
              <a:rPr lang="it-IT" sz="1600" dirty="0" err="1">
                <a:latin typeface="Courier" pitchFamily="2" charset="0"/>
              </a:rPr>
              <a:t>places</a:t>
            </a:r>
            <a:r>
              <a:rPr lang="it-IT" sz="1600" dirty="0">
                <a:latin typeface="Courier" pitchFamily="2" charset="0"/>
              </a:rPr>
              <a:t> and </a:t>
            </a:r>
            <a:r>
              <a:rPr lang="it-IT" sz="1600" dirty="0" err="1">
                <a:latin typeface="Courier" pitchFamily="2" charset="0"/>
              </a:rPr>
              <a:t>is</a:t>
            </a:r>
            <a:r>
              <a:rPr lang="it-IT" sz="1600" dirty="0">
                <a:latin typeface="Courier" pitchFamily="2" charset="0"/>
              </a:rPr>
              <a:t> the </a:t>
            </a:r>
            <a:r>
              <a:rPr lang="it-IT" sz="1600" dirty="0" err="1">
                <a:latin typeface="Courier" pitchFamily="2" charset="0"/>
              </a:rPr>
              <a:t>historic</a:t>
            </a:r>
            <a:r>
              <a:rPr lang="it-IT" sz="1600" dirty="0">
                <a:latin typeface="Courier" pitchFamily="2" charset="0"/>
              </a:rPr>
              <a:t> part of</a:t>
            </a:r>
          </a:p>
          <a:p>
            <a:r>
              <a:rPr lang="it-IT" sz="1600" dirty="0">
                <a:latin typeface="Courier" pitchFamily="2" charset="0"/>
              </a:rPr>
              <a:t>the city;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ourier" pitchFamily="2" charset="0"/>
              </a:rPr>
              <a:t>I </a:t>
            </a:r>
            <a:r>
              <a:rPr lang="it-IT" sz="1600" dirty="0" err="1">
                <a:latin typeface="Courier" pitchFamily="2" charset="0"/>
              </a:rPr>
              <a:t>plotted</a:t>
            </a:r>
            <a:r>
              <a:rPr lang="it-IT" sz="1600" dirty="0">
                <a:latin typeface="Courier" pitchFamily="2" charset="0"/>
              </a:rPr>
              <a:t> on </a:t>
            </a:r>
            <a:r>
              <a:rPr lang="it-IT" sz="1600" dirty="0" err="1">
                <a:latin typeface="Courier" pitchFamily="2" charset="0"/>
              </a:rPr>
              <a:t>heat-map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these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activities</a:t>
            </a:r>
            <a:r>
              <a:rPr lang="it-IT" sz="1600" dirty="0">
                <a:latin typeface="Courier" pitchFamily="2" charset="0"/>
              </a:rPr>
              <a:t> and </a:t>
            </a:r>
            <a:r>
              <a:rPr lang="it-IT" sz="1600" dirty="0" err="1">
                <a:latin typeface="Courier" pitchFamily="2" charset="0"/>
              </a:rPr>
              <a:t>found</a:t>
            </a:r>
            <a:r>
              <a:rPr lang="it-IT" sz="1600" dirty="0">
                <a:latin typeface="Courier" pitchFamily="2" charset="0"/>
              </a:rPr>
              <a:t> the best </a:t>
            </a:r>
          </a:p>
          <a:p>
            <a:r>
              <a:rPr lang="it-IT" sz="1600" dirty="0">
                <a:latin typeface="Courier" pitchFamily="2" charset="0"/>
              </a:rPr>
              <a:t>location, more </a:t>
            </a:r>
            <a:r>
              <a:rPr lang="it-IT" sz="1600" dirty="0" err="1">
                <a:latin typeface="Courier" pitchFamily="2" charset="0"/>
              </a:rPr>
              <a:t>reasonable</a:t>
            </a:r>
            <a:r>
              <a:rPr lang="it-IT" sz="1600" dirty="0">
                <a:latin typeface="Courier" pitchFamily="2" charset="0"/>
              </a:rPr>
              <a:t>, </a:t>
            </a:r>
            <a:r>
              <a:rPr lang="it-IT" sz="1600" dirty="0" err="1">
                <a:latin typeface="Courier" pitchFamily="2" charset="0"/>
              </a:rPr>
              <a:t>using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histo</a:t>
            </a:r>
            <a:r>
              <a:rPr lang="it-IT" sz="1600" dirty="0">
                <a:latin typeface="Courier" pitchFamily="2" charset="0"/>
              </a:rPr>
              <a:t> 2d plot;</a:t>
            </a:r>
          </a:p>
        </p:txBody>
      </p:sp>
    </p:spTree>
    <p:extLst>
      <p:ext uri="{BB962C8B-B14F-4D97-AF65-F5344CB8AC3E}">
        <p14:creationId xmlns:p14="http://schemas.microsoft.com/office/powerpoint/2010/main" val="3932321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8F5FC-BFFD-A643-892B-D32B4D9E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-140320"/>
            <a:ext cx="7524328" cy="884466"/>
          </a:xfrm>
        </p:spPr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F986D06-D382-8C43-9DDB-85F1AF5FA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713" y="1440590"/>
            <a:ext cx="85285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D6BC81D-FE2C-854D-820E-CB3B0B89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895" y="860246"/>
            <a:ext cx="7052092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I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plotted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all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the best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places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on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map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.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These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constitute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polygon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.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That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could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be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very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reasonable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area fora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good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investment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latin typeface="Couri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The area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is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located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in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Municipality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2, the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shortest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with 4 km</a:t>
            </a:r>
            <a:r>
              <a:rPr kumimoji="0" lang="it-IT" altLang="it-IT" sz="16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2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and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very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very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high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density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of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population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, ~20000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people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/km</a:t>
            </a:r>
            <a:r>
              <a:rPr kumimoji="0" lang="it-IT" altLang="it-IT" sz="16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2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600" dirty="0">
              <a:solidFill>
                <a:srgbClr val="000000"/>
              </a:solidFill>
              <a:latin typeface="Courier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The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analysis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can be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further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extended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going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to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consider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other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categories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as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food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gym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deepen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those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already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considered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as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doing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research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for a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better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location of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Italian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restaurant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Chinese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restaurant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" pitchFamily="2" charset="0"/>
              </a:rPr>
              <a:t> and so on.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80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845092" y="901148"/>
            <a:ext cx="6912768" cy="424771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Introduction</a:t>
            </a:r>
            <a:endParaRPr lang="it-IT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>
                <a:latin typeface="Arial" pitchFamily="34" charset="0"/>
                <a:cs typeface="Arial" pitchFamily="34" charset="0"/>
              </a:rPr>
              <a:t>Analysis of the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>
                <a:latin typeface="Arial" pitchFamily="34" charset="0"/>
                <a:cs typeface="Arial" pitchFamily="34" charset="0"/>
              </a:rPr>
              <a:t>Data Collection</a:t>
            </a:r>
            <a:endParaRPr lang="it-IT" altLang="ko-KR" sz="4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Descriptive</a:t>
            </a:r>
            <a:r>
              <a:rPr lang="it-IT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analysis</a:t>
            </a:r>
            <a:endParaRPr lang="it-IT" altLang="ko-KR" sz="18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>
                <a:latin typeface="Arial" pitchFamily="34" charset="0"/>
                <a:cs typeface="Arial" pitchFamily="34" charset="0"/>
              </a:rPr>
              <a:t>Clustering K-</a:t>
            </a: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Means</a:t>
            </a:r>
            <a:endParaRPr lang="it-IT" altLang="ko-KR" sz="18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>
                <a:latin typeface="Arial" pitchFamily="34" charset="0"/>
                <a:cs typeface="Arial" pitchFamily="34" charset="0"/>
              </a:rPr>
              <a:t>Model </a:t>
            </a: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evaluation</a:t>
            </a:r>
            <a:endParaRPr lang="it-IT" altLang="ko-KR" sz="18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Results</a:t>
            </a:r>
            <a:endParaRPr lang="it-IT" altLang="ko-KR" sz="18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ko-KR" sz="2400" dirty="0" err="1">
                <a:latin typeface="Arial" pitchFamily="34" charset="0"/>
                <a:cs typeface="Arial" pitchFamily="34" charset="0"/>
              </a:rPr>
              <a:t>Conclusion</a:t>
            </a:r>
            <a:endParaRPr lang="it-IT" altLang="ko-KR" sz="24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altLang="ko-KR" sz="12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171450"/>
            <a:endParaRPr lang="it-IT" altLang="ko-KR" sz="12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1" indent="0">
              <a:buNone/>
            </a:pPr>
            <a:endParaRPr lang="it-IT" altLang="ko-KR" sz="11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3532" y="241507"/>
            <a:ext cx="7524328" cy="409388"/>
          </a:xfrm>
        </p:spPr>
        <p:txBody>
          <a:bodyPr/>
          <a:lstStyle/>
          <a:p>
            <a:r>
              <a:rPr lang="en-US" altLang="ko-KR" sz="2800" dirty="0">
                <a:solidFill>
                  <a:srgbClr val="404040"/>
                </a:solidFill>
              </a:rPr>
              <a:t>Table of contents</a:t>
            </a:r>
            <a:endParaRPr lang="ko-KR" altLang="en-U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07D142-66E2-5849-A2F2-0922A821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4CBBCE69-1BA5-A849-B153-7A45EF1D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1C997B8C-8EFB-3D4E-8870-086CED20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62E8FB-C05C-7443-BE18-F0AD9C8B658B}"/>
              </a:ext>
            </a:extLst>
          </p:cNvPr>
          <p:cNvSpPr txBox="1"/>
          <p:nvPr/>
        </p:nvSpPr>
        <p:spPr>
          <a:xfrm>
            <a:off x="208975" y="3927537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it-IT" sz="2000" b="1" dirty="0" err="1">
                <a:latin typeface="Courier" pitchFamily="2" charset="0"/>
              </a:rPr>
              <a:t>Naples</a:t>
            </a:r>
            <a:r>
              <a:rPr lang="it-IT" sz="2000" b="1" dirty="0">
                <a:latin typeface="Courier" pitchFamily="2" charset="0"/>
              </a:rPr>
              <a:t> </a:t>
            </a:r>
            <a:r>
              <a:rPr lang="it-IT" sz="2000" b="1" dirty="0" err="1">
                <a:latin typeface="Courier" pitchFamily="2" charset="0"/>
              </a:rPr>
              <a:t>is</a:t>
            </a:r>
            <a:r>
              <a:rPr lang="it-IT" sz="2000" b="1" dirty="0">
                <a:latin typeface="Courier" pitchFamily="2" charset="0"/>
              </a:rPr>
              <a:t> a </a:t>
            </a:r>
            <a:r>
              <a:rPr lang="it-IT" sz="2000" b="1" dirty="0" err="1">
                <a:latin typeface="Courier" pitchFamily="2" charset="0"/>
              </a:rPr>
              <a:t>wonderful</a:t>
            </a:r>
            <a:r>
              <a:rPr lang="it-IT" sz="2000" b="1" dirty="0">
                <a:latin typeface="Courier" pitchFamily="2" charset="0"/>
              </a:rPr>
              <a:t> city</a:t>
            </a:r>
          </a:p>
          <a:p>
            <a:pPr algn="ctr" latinLnBrk="0"/>
            <a:r>
              <a:rPr lang="it-IT" sz="2000" b="1" dirty="0">
                <a:latin typeface="Courier" pitchFamily="2" charset="0"/>
              </a:rPr>
              <a:t>for a </a:t>
            </a:r>
            <a:r>
              <a:rPr lang="it-IT" sz="2000" b="1" dirty="0" err="1">
                <a:latin typeface="Courier" pitchFamily="2" charset="0"/>
              </a:rPr>
              <a:t>good</a:t>
            </a:r>
            <a:r>
              <a:rPr lang="it-IT" sz="2000" b="1" dirty="0">
                <a:latin typeface="Courier" pitchFamily="2" charset="0"/>
              </a:rPr>
              <a:t> </a:t>
            </a:r>
            <a:r>
              <a:rPr lang="it-IT" sz="2000" b="1" dirty="0" err="1">
                <a:latin typeface="Courier" pitchFamily="2" charset="0"/>
              </a:rPr>
              <a:t>investment</a:t>
            </a:r>
            <a:endParaRPr lang="it-IT" sz="2000" b="1" dirty="0">
              <a:latin typeface="Courier" pitchFamily="2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A8BB8D-2F6E-9F4B-A02B-1E4CBEE1F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62" y="3707778"/>
            <a:ext cx="2397072" cy="1147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6EE1F2-9575-E440-8304-9A21B9822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811" y="3707778"/>
            <a:ext cx="1764587" cy="1161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0B995AD-9CB7-B04B-8005-252BD63FB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694" y="2202588"/>
            <a:ext cx="1786704" cy="159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8D533E-FC97-8142-B1A1-63A37AA20D36}"/>
              </a:ext>
            </a:extLst>
          </p:cNvPr>
          <p:cNvSpPr txBox="1"/>
          <p:nvPr/>
        </p:nvSpPr>
        <p:spPr>
          <a:xfrm>
            <a:off x="731555" y="1141890"/>
            <a:ext cx="31406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dirty="0" err="1">
                <a:latin typeface="Courier" pitchFamily="2" charset="0"/>
              </a:rPr>
              <a:t>Naples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is</a:t>
            </a:r>
            <a:r>
              <a:rPr lang="it-IT" dirty="0">
                <a:latin typeface="Courier" pitchFamily="2" charset="0"/>
              </a:rPr>
              <a:t> a city of: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sea</a:t>
            </a:r>
            <a:endParaRPr lang="it-IT" dirty="0">
              <a:latin typeface="Courier" pitchFamily="2" charset="0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>
                <a:latin typeface="Courier" pitchFamily="2" charset="0"/>
              </a:rPr>
              <a:t>art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history</a:t>
            </a:r>
            <a:endParaRPr lang="it-IT" dirty="0">
              <a:latin typeface="Courier" pitchFamily="2" charset="0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>
                <a:latin typeface="Courier" pitchFamily="2" charset="0"/>
              </a:rPr>
              <a:t>culture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good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food</a:t>
            </a:r>
            <a:endParaRPr lang="it-IT" dirty="0">
              <a:latin typeface="Courier" pitchFamily="2" charset="0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very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kind</a:t>
            </a:r>
            <a:r>
              <a:rPr lang="it-IT" dirty="0">
                <a:latin typeface="Courier" pitchFamily="2" charset="0"/>
              </a:rPr>
              <a:t> </a:t>
            </a:r>
            <a:r>
              <a:rPr lang="it-IT" dirty="0" err="1">
                <a:latin typeface="Courier" pitchFamily="2" charset="0"/>
              </a:rPr>
              <a:t>people</a:t>
            </a:r>
            <a:endParaRPr lang="it-IT" dirty="0">
              <a:latin typeface="Courier" pitchFamily="2" charset="0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it-IT" dirty="0" err="1">
                <a:latin typeface="Courier" pitchFamily="2" charset="0"/>
              </a:rPr>
              <a:t>tourism</a:t>
            </a:r>
            <a:endParaRPr lang="it-IT" dirty="0">
              <a:latin typeface="Courier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ACDAB8B-6A2C-6B40-BB49-B81FE1AD9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460" y="1201432"/>
            <a:ext cx="2084938" cy="1094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E781724-1622-4D4B-B66A-891DC421E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855" y="2230271"/>
            <a:ext cx="2029722" cy="1515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E576A42-270B-AB43-9D03-45DCB7C2F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066" y="1200926"/>
            <a:ext cx="2185394" cy="1095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336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64FD99-6695-D04C-8D78-9A9F0F53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Analysis of the city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668AA8-008E-4943-BE3B-D4A403F3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36E837-BE11-1647-9C6C-B6AF811D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5BCB31-377B-C74C-84FC-53B3D7BEE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6" b="16377"/>
          <a:stretch/>
        </p:blipFill>
        <p:spPr>
          <a:xfrm>
            <a:off x="124178" y="1525187"/>
            <a:ext cx="8895644" cy="576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C9FC74-1D05-9C41-A045-D5E04160A019}"/>
              </a:ext>
            </a:extLst>
          </p:cNvPr>
          <p:cNvSpPr txBox="1"/>
          <p:nvPr/>
        </p:nvSpPr>
        <p:spPr>
          <a:xfrm>
            <a:off x="5992935" y="3041902"/>
            <a:ext cx="2860044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latinLnBrk="0"/>
            <a:r>
              <a:rPr lang="it-IT" sz="1600" dirty="0">
                <a:latin typeface="Courier" pitchFamily="2" charset="0"/>
              </a:rPr>
              <a:t>A </a:t>
            </a:r>
            <a:r>
              <a:rPr lang="it-IT" sz="1600" dirty="0" err="1">
                <a:latin typeface="Courier" pitchFamily="2" charset="0"/>
              </a:rPr>
              <a:t>good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investment</a:t>
            </a:r>
            <a:r>
              <a:rPr lang="it-IT" sz="1600" dirty="0">
                <a:latin typeface="Courier" pitchFamily="2" charset="0"/>
              </a:rPr>
              <a:t> in:</a:t>
            </a:r>
          </a:p>
          <a:p>
            <a:pPr marL="742950" lvl="1" indent="-285750" latinLnBrk="0">
              <a:buFont typeface="Wingdings" pitchFamily="2" charset="2"/>
              <a:buChar char="Ø"/>
            </a:pPr>
            <a:r>
              <a:rPr lang="it-IT" sz="1600" dirty="0">
                <a:latin typeface="Courier" pitchFamily="2" charset="0"/>
              </a:rPr>
              <a:t>hotels</a:t>
            </a:r>
          </a:p>
          <a:p>
            <a:pPr marL="742950" lvl="1" indent="-285750" latinLnBrk="0">
              <a:buFont typeface="Wingdings" pitchFamily="2" charset="2"/>
              <a:buChar char="Ø"/>
            </a:pPr>
            <a:r>
              <a:rPr lang="it-IT" sz="1600" dirty="0" err="1">
                <a:latin typeface="Courier" pitchFamily="2" charset="0"/>
              </a:rPr>
              <a:t>restaurants</a:t>
            </a:r>
            <a:endParaRPr lang="it-IT" sz="1600" dirty="0">
              <a:latin typeface="Courier" pitchFamily="2" charset="0"/>
            </a:endParaRPr>
          </a:p>
          <a:p>
            <a:pPr marL="742950" lvl="1" indent="-285750" latinLnBrk="0">
              <a:buFont typeface="Wingdings" pitchFamily="2" charset="2"/>
              <a:buChar char="Ø"/>
            </a:pPr>
            <a:r>
              <a:rPr lang="it-IT" sz="1600" dirty="0">
                <a:latin typeface="Courier" pitchFamily="2" charset="0"/>
              </a:rPr>
              <a:t>pizza </a:t>
            </a:r>
            <a:r>
              <a:rPr lang="it-IT" sz="1600" dirty="0" err="1">
                <a:latin typeface="Courier" pitchFamily="2" charset="0"/>
              </a:rPr>
              <a:t>places</a:t>
            </a:r>
            <a:r>
              <a:rPr lang="it-IT" sz="1600" dirty="0">
                <a:latin typeface="Courier" pitchFamily="2" charset="0"/>
              </a:rPr>
              <a:t> </a:t>
            </a:r>
          </a:p>
          <a:p>
            <a:pPr marL="742950" lvl="1" indent="-285750" latinLnBrk="0">
              <a:buFont typeface="Wingdings" pitchFamily="2" charset="2"/>
              <a:buChar char="Ø"/>
            </a:pPr>
            <a:r>
              <a:rPr lang="it-IT" sz="1600" dirty="0">
                <a:latin typeface="Courier" pitchFamily="2" charset="0"/>
              </a:rPr>
              <a:t>coffe </a:t>
            </a:r>
            <a:r>
              <a:rPr lang="it-IT" sz="1600" dirty="0" err="1">
                <a:latin typeface="Courier" pitchFamily="2" charset="0"/>
              </a:rPr>
              <a:t>shops</a:t>
            </a:r>
            <a:endParaRPr lang="it-IT" sz="1600" dirty="0">
              <a:latin typeface="Courier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5F321D-BEE4-314C-9949-B92BB44A75C0}"/>
              </a:ext>
            </a:extLst>
          </p:cNvPr>
          <p:cNvSpPr txBox="1"/>
          <p:nvPr/>
        </p:nvSpPr>
        <p:spPr>
          <a:xfrm>
            <a:off x="302309" y="957999"/>
            <a:ext cx="368722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 latinLnBrk="0"/>
            <a:r>
              <a:rPr lang="it-IT" sz="2400" b="1" dirty="0">
                <a:latin typeface="Courier" pitchFamily="2" charset="0"/>
              </a:rPr>
              <a:t>Economy of the city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702842-6A72-6B4D-A932-1155E0648316}"/>
              </a:ext>
            </a:extLst>
          </p:cNvPr>
          <p:cNvSpPr txBox="1"/>
          <p:nvPr/>
        </p:nvSpPr>
        <p:spPr>
          <a:xfrm>
            <a:off x="329495" y="2337389"/>
            <a:ext cx="5862502" cy="3385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 latinLnBrk="0"/>
            <a:r>
              <a:rPr lang="it-IT" sz="1600" dirty="0">
                <a:latin typeface="Courier" pitchFamily="2" charset="0"/>
              </a:rPr>
              <a:t>City </a:t>
            </a:r>
            <a:r>
              <a:rPr lang="it-IT" sz="1600" dirty="0" err="1">
                <a:latin typeface="Courier" pitchFamily="2" charset="0"/>
              </a:rPr>
              <a:t>divided</a:t>
            </a:r>
            <a:r>
              <a:rPr lang="it-IT" sz="1600" dirty="0">
                <a:latin typeface="Courier" pitchFamily="2" charset="0"/>
              </a:rPr>
              <a:t> in </a:t>
            </a:r>
            <a:r>
              <a:rPr lang="it-IT" sz="1600" dirty="0" err="1">
                <a:latin typeface="Courier" pitchFamily="2" charset="0"/>
              </a:rPr>
              <a:t>municipality</a:t>
            </a:r>
            <a:r>
              <a:rPr lang="it-IT" sz="1600" dirty="0">
                <a:latin typeface="Courier" pitchFamily="2" charset="0"/>
              </a:rPr>
              <a:t> and </a:t>
            </a:r>
            <a:r>
              <a:rPr lang="it-IT" sz="1600" dirty="0" err="1">
                <a:latin typeface="Courier" pitchFamily="2" charset="0"/>
              </a:rPr>
              <a:t>neighborhoods</a:t>
            </a:r>
            <a:endParaRPr lang="it-IT" sz="1600" dirty="0">
              <a:latin typeface="Courier" pitchFamily="2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4BB026B-1D1A-AA4A-9CC8-006D8E87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5" y="2918267"/>
            <a:ext cx="5132210" cy="14470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BD7E81-A224-7447-A25B-73EF2DD908EC}"/>
              </a:ext>
            </a:extLst>
          </p:cNvPr>
          <p:cNvSpPr txBox="1"/>
          <p:nvPr/>
        </p:nvSpPr>
        <p:spPr>
          <a:xfrm>
            <a:off x="291020" y="4572375"/>
            <a:ext cx="8239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1400" u="sng" dirty="0">
                <a:latin typeface="Courier" pitchFamily="2" charset="0"/>
              </a:rPr>
              <a:t>Short Area </a:t>
            </a:r>
            <a:r>
              <a:rPr lang="it-IT" sz="1400" u="sng" dirty="0" err="1">
                <a:latin typeface="Courier" pitchFamily="2" charset="0"/>
              </a:rPr>
              <a:t>but</a:t>
            </a:r>
            <a:r>
              <a:rPr lang="it-IT" sz="1400" u="sng" dirty="0">
                <a:latin typeface="Courier" pitchFamily="2" charset="0"/>
              </a:rPr>
              <a:t> </a:t>
            </a:r>
            <a:r>
              <a:rPr lang="it-IT" sz="1400" u="sng" dirty="0" err="1">
                <a:latin typeface="Courier" pitchFamily="2" charset="0"/>
              </a:rPr>
              <a:t>very</a:t>
            </a:r>
            <a:r>
              <a:rPr lang="it-IT" sz="1400" u="sng" dirty="0">
                <a:latin typeface="Courier" pitchFamily="2" charset="0"/>
              </a:rPr>
              <a:t> </a:t>
            </a:r>
            <a:r>
              <a:rPr lang="it-IT" sz="1400" b="1" u="sng" dirty="0">
                <a:solidFill>
                  <a:schemeClr val="tx2"/>
                </a:solidFill>
                <a:latin typeface="Courier" pitchFamily="2" charset="0"/>
              </a:rPr>
              <a:t>high </a:t>
            </a:r>
            <a:r>
              <a:rPr lang="it-IT" sz="1400" b="1" u="sng" dirty="0" err="1">
                <a:solidFill>
                  <a:schemeClr val="tx2"/>
                </a:solidFill>
                <a:latin typeface="Courier" pitchFamily="2" charset="0"/>
              </a:rPr>
              <a:t>density</a:t>
            </a:r>
            <a:r>
              <a:rPr lang="it-IT" sz="1400" b="1" u="sng" dirty="0">
                <a:solidFill>
                  <a:schemeClr val="tx2"/>
                </a:solidFill>
                <a:latin typeface="Courier" pitchFamily="2" charset="0"/>
              </a:rPr>
              <a:t> of </a:t>
            </a:r>
            <a:r>
              <a:rPr lang="it-IT" sz="1400" b="1" u="sng" dirty="0" err="1">
                <a:solidFill>
                  <a:schemeClr val="tx2"/>
                </a:solidFill>
                <a:latin typeface="Courier" pitchFamily="2" charset="0"/>
              </a:rPr>
              <a:t>population</a:t>
            </a:r>
            <a:r>
              <a:rPr lang="it-IT" sz="1400" dirty="0">
                <a:solidFill>
                  <a:schemeClr val="tx2"/>
                </a:solidFill>
                <a:latin typeface="Courier" pitchFamily="2" charset="0"/>
              </a:rPr>
              <a:t> </a:t>
            </a:r>
            <a:r>
              <a:rPr lang="it-IT" sz="1400" b="1" dirty="0">
                <a:solidFill>
                  <a:schemeClr val="tx2"/>
                </a:solidFill>
                <a:latin typeface="Courier" pitchFamily="2" charset="0"/>
              </a:rPr>
              <a:t>--&gt; </a:t>
            </a:r>
            <a:r>
              <a:rPr lang="it-IT" sz="1400" b="1" u="sng" dirty="0" err="1">
                <a:solidFill>
                  <a:schemeClr val="tx2"/>
                </a:solidFill>
                <a:latin typeface="Courier" pitchFamily="2" charset="0"/>
              </a:rPr>
              <a:t>venues</a:t>
            </a:r>
            <a:r>
              <a:rPr lang="it-IT" sz="1400" u="sng" dirty="0">
                <a:latin typeface="Courier" pitchFamily="2" charset="0"/>
              </a:rPr>
              <a:t> are </a:t>
            </a:r>
            <a:r>
              <a:rPr lang="it-IT" sz="1400" u="sng" dirty="0" err="1">
                <a:latin typeface="Courier" pitchFamily="2" charset="0"/>
              </a:rPr>
              <a:t>always</a:t>
            </a:r>
            <a:r>
              <a:rPr lang="it-IT" sz="1400" u="sng" dirty="0">
                <a:latin typeface="Courier" pitchFamily="2" charset="0"/>
              </a:rPr>
              <a:t> </a:t>
            </a:r>
            <a:r>
              <a:rPr lang="it-IT" sz="1400" b="1" u="sng" dirty="0">
                <a:solidFill>
                  <a:schemeClr val="tx2"/>
                </a:solidFill>
                <a:latin typeface="Courier" pitchFamily="2" charset="0"/>
              </a:rPr>
              <a:t>full</a:t>
            </a:r>
            <a:r>
              <a:rPr lang="it-IT" sz="1400" u="sng" dirty="0">
                <a:latin typeface="Courier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123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C5605-8098-F94B-A18A-182EE333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Analysis of the city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1A4F09-A382-3148-9BEF-36062AAB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7FC7B9-A62D-CF43-8AAB-1F151A76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B9A64E-A0F0-5A43-8D82-6335AED61D8C}"/>
              </a:ext>
            </a:extLst>
          </p:cNvPr>
          <p:cNvSpPr txBox="1"/>
          <p:nvPr/>
        </p:nvSpPr>
        <p:spPr>
          <a:xfrm>
            <a:off x="135467" y="980655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2400" dirty="0">
                <a:latin typeface="Courier" pitchFamily="2" charset="0"/>
              </a:rPr>
              <a:t>A </a:t>
            </a:r>
            <a:r>
              <a:rPr lang="it-IT" sz="2400" dirty="0" err="1">
                <a:latin typeface="Courier" pitchFamily="2" charset="0"/>
              </a:rPr>
              <a:t>very</a:t>
            </a:r>
            <a:r>
              <a:rPr lang="it-IT" sz="2400" dirty="0">
                <a:latin typeface="Courier" pitchFamily="2" charset="0"/>
              </a:rPr>
              <a:t> </a:t>
            </a:r>
            <a:r>
              <a:rPr lang="it-IT" sz="2400" dirty="0" err="1">
                <a:latin typeface="Courier" pitchFamily="2" charset="0"/>
              </a:rPr>
              <a:t>mild</a:t>
            </a:r>
            <a:r>
              <a:rPr lang="it-IT" sz="2400" dirty="0">
                <a:latin typeface="Courier" pitchFamily="2" charset="0"/>
              </a:rPr>
              <a:t> </a:t>
            </a:r>
            <a:r>
              <a:rPr lang="it-IT" sz="2400" dirty="0" err="1">
                <a:latin typeface="Courier" pitchFamily="2" charset="0"/>
              </a:rPr>
              <a:t>climate</a:t>
            </a:r>
            <a:endParaRPr lang="it-IT" sz="2400" dirty="0">
              <a:latin typeface="Courier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ACF334-CBC1-B84D-BE8F-5B95C44AD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615">
            <a:off x="2071758" y="1527208"/>
            <a:ext cx="5718033" cy="26989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63887B-914B-1844-98BF-2CB3AD99EDB8}"/>
              </a:ext>
            </a:extLst>
          </p:cNvPr>
          <p:cNvSpPr txBox="1"/>
          <p:nvPr/>
        </p:nvSpPr>
        <p:spPr>
          <a:xfrm>
            <a:off x="113087" y="4545698"/>
            <a:ext cx="8917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it-IT" sz="1500" dirty="0">
                <a:latin typeface="Courier" pitchFamily="2" charset="0"/>
              </a:rPr>
              <a:t>Temperature over </a:t>
            </a:r>
            <a:r>
              <a:rPr lang="it-IT" sz="1500" b="1" dirty="0">
                <a:solidFill>
                  <a:srgbClr val="FF0000"/>
                </a:solidFill>
                <a:latin typeface="Courier" pitchFamily="2" charset="0"/>
              </a:rPr>
              <a:t>10 °C</a:t>
            </a:r>
            <a:r>
              <a:rPr lang="it-IT" sz="1500" dirty="0">
                <a:latin typeface="Courier" pitchFamily="2" charset="0"/>
              </a:rPr>
              <a:t> </a:t>
            </a:r>
            <a:r>
              <a:rPr lang="it-IT" sz="1500" dirty="0" err="1">
                <a:latin typeface="Courier" pitchFamily="2" charset="0"/>
              </a:rPr>
              <a:t>all</a:t>
            </a:r>
            <a:r>
              <a:rPr lang="it-IT" sz="1500" dirty="0">
                <a:latin typeface="Courier" pitchFamily="2" charset="0"/>
              </a:rPr>
              <a:t> the </a:t>
            </a:r>
            <a:r>
              <a:rPr lang="it-IT" sz="1500" dirty="0" err="1">
                <a:latin typeface="Courier" pitchFamily="2" charset="0"/>
              </a:rPr>
              <a:t>year</a:t>
            </a:r>
            <a:r>
              <a:rPr lang="it-IT" sz="1500" dirty="0">
                <a:latin typeface="Courier" pitchFamily="2" charset="0"/>
              </a:rPr>
              <a:t> and </a:t>
            </a:r>
            <a:r>
              <a:rPr lang="it-IT" sz="1500" b="1" dirty="0" err="1">
                <a:solidFill>
                  <a:srgbClr val="FF0000"/>
                </a:solidFill>
                <a:latin typeface="Courier" pitchFamily="2" charset="0"/>
              </a:rPr>
              <a:t>few</a:t>
            </a:r>
            <a:r>
              <a:rPr lang="it-IT" sz="1500" b="1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it-IT" sz="1500" b="1" dirty="0" err="1">
                <a:solidFill>
                  <a:srgbClr val="FF0000"/>
                </a:solidFill>
                <a:latin typeface="Courier" pitchFamily="2" charset="0"/>
              </a:rPr>
              <a:t>rainfall</a:t>
            </a:r>
            <a:r>
              <a:rPr lang="it-IT" sz="1500" dirty="0">
                <a:latin typeface="Courier" pitchFamily="2" charset="0"/>
              </a:rPr>
              <a:t>. </a:t>
            </a:r>
            <a:r>
              <a:rPr lang="it-IT" sz="1500" dirty="0" err="1">
                <a:latin typeface="Courier" pitchFamily="2" charset="0"/>
              </a:rPr>
              <a:t>Very</a:t>
            </a:r>
            <a:r>
              <a:rPr lang="it-IT" sz="1500" dirty="0">
                <a:latin typeface="Courier" pitchFamily="2" charset="0"/>
              </a:rPr>
              <a:t> </a:t>
            </a:r>
            <a:r>
              <a:rPr lang="it-IT" sz="1500" b="1" dirty="0" err="1">
                <a:latin typeface="Courier" pitchFamily="2" charset="0"/>
              </a:rPr>
              <a:t>good</a:t>
            </a:r>
            <a:r>
              <a:rPr lang="it-IT" sz="1500" b="1" dirty="0">
                <a:latin typeface="Courier" pitchFamily="2" charset="0"/>
              </a:rPr>
              <a:t> for </a:t>
            </a:r>
            <a:r>
              <a:rPr lang="it-IT" sz="1500" b="1" dirty="0" err="1">
                <a:latin typeface="Courier" pitchFamily="2" charset="0"/>
              </a:rPr>
              <a:t>tourism</a:t>
            </a:r>
            <a:r>
              <a:rPr lang="it-IT" sz="1500" b="1" dirty="0">
                <a:latin typeface="Courier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191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B0B761-CC11-B648-A6E3-A5F735FB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Collection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617104-12C7-AA4D-A04C-EFB32725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D3A8D3-858E-DF42-BA91-4CA518C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1BA224-9D87-A741-931C-58C19EA63616}"/>
              </a:ext>
            </a:extLst>
          </p:cNvPr>
          <p:cNvSpPr txBox="1"/>
          <p:nvPr/>
        </p:nvSpPr>
        <p:spPr>
          <a:xfrm>
            <a:off x="439971" y="1162520"/>
            <a:ext cx="7662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latinLnBrk="0">
              <a:buFont typeface="Wingdings" pitchFamily="2" charset="2"/>
              <a:buChar char="ü"/>
            </a:pPr>
            <a:r>
              <a:rPr lang="it-IT" sz="2400" dirty="0" err="1">
                <a:latin typeface="Courier" pitchFamily="2" charset="0"/>
              </a:rPr>
              <a:t>Locations</a:t>
            </a:r>
            <a:r>
              <a:rPr lang="it-IT" sz="2400" dirty="0">
                <a:latin typeface="Courier" pitchFamily="2" charset="0"/>
              </a:rPr>
              <a:t> and </a:t>
            </a:r>
            <a:r>
              <a:rPr lang="it-IT" sz="2400" dirty="0" err="1">
                <a:latin typeface="Courier" pitchFamily="2" charset="0"/>
              </a:rPr>
              <a:t>boundaries</a:t>
            </a:r>
            <a:r>
              <a:rPr lang="it-IT" sz="2400" dirty="0">
                <a:latin typeface="Courier" pitchFamily="2" charset="0"/>
              </a:rPr>
              <a:t> </a:t>
            </a:r>
            <a:r>
              <a:rPr lang="it-IT" sz="2400" dirty="0" err="1">
                <a:latin typeface="Courier" pitchFamily="2" charset="0"/>
              </a:rPr>
              <a:t>Municipalities</a:t>
            </a:r>
            <a:endParaRPr lang="it-IT" sz="2400" dirty="0">
              <a:latin typeface="Courier" pitchFamily="2" charset="0"/>
            </a:endParaRPr>
          </a:p>
          <a:p>
            <a:pPr marL="285750" indent="-285750" algn="l" latinLnBrk="0">
              <a:buFont typeface="Wingdings" pitchFamily="2" charset="2"/>
              <a:buChar char="ü"/>
            </a:pPr>
            <a:r>
              <a:rPr lang="it-IT" sz="2400" dirty="0" err="1">
                <a:latin typeface="Courier" pitchFamily="2" charset="0"/>
              </a:rPr>
              <a:t>Foursquare</a:t>
            </a:r>
            <a:r>
              <a:rPr lang="it-IT" sz="2400" dirty="0">
                <a:latin typeface="Courier" pitchFamily="2" charset="0"/>
              </a:rPr>
              <a:t> API to </a:t>
            </a:r>
            <a:r>
              <a:rPr lang="it-IT" sz="2400" dirty="0" err="1">
                <a:latin typeface="Courier" pitchFamily="2" charset="0"/>
              </a:rPr>
              <a:t>get</a:t>
            </a:r>
            <a:r>
              <a:rPr lang="it-IT" sz="2400" dirty="0">
                <a:latin typeface="Courier" pitchFamily="2" charset="0"/>
              </a:rPr>
              <a:t> </a:t>
            </a:r>
            <a:r>
              <a:rPr lang="it-IT" sz="2400" dirty="0" err="1">
                <a:latin typeface="Courier" pitchFamily="2" charset="0"/>
              </a:rPr>
              <a:t>venues</a:t>
            </a:r>
            <a:endParaRPr lang="it-IT" sz="2400" dirty="0">
              <a:latin typeface="Courier" pitchFamily="2" charset="0"/>
            </a:endParaRPr>
          </a:p>
          <a:p>
            <a:pPr marL="285750" indent="-285750" algn="l" latinLnBrk="0">
              <a:buFont typeface="Wingdings" pitchFamily="2" charset="2"/>
              <a:buChar char="ü"/>
            </a:pPr>
            <a:endParaRPr lang="it-IT" sz="1600" dirty="0">
              <a:latin typeface="Courier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042CC8-4890-2A41-A56E-0FF25B6FAB00}"/>
              </a:ext>
            </a:extLst>
          </p:cNvPr>
          <p:cNvSpPr txBox="1"/>
          <p:nvPr/>
        </p:nvSpPr>
        <p:spPr>
          <a:xfrm>
            <a:off x="4086578" y="448168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endParaRPr lang="it-IT" sz="16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7B16B2-ABC3-4F44-B4FE-4A7ABED6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8031" y="1436275"/>
            <a:ext cx="5015215" cy="371029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263BFDB-B698-A84C-B4CD-576AC5EE3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0" r="3333"/>
          <a:stretch/>
        </p:blipFill>
        <p:spPr>
          <a:xfrm>
            <a:off x="326922" y="2404533"/>
            <a:ext cx="5025540" cy="19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CF6A0EC7-E50F-394C-8267-0B34F9D06C9B}"/>
              </a:ext>
            </a:extLst>
          </p:cNvPr>
          <p:cNvGrpSpPr/>
          <p:nvPr/>
        </p:nvGrpSpPr>
        <p:grpSpPr>
          <a:xfrm>
            <a:off x="1936922" y="1225098"/>
            <a:ext cx="5270156" cy="3108479"/>
            <a:chOff x="1936922" y="1390836"/>
            <a:chExt cx="5270156" cy="3108479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E389993-83C2-134A-A2B9-D8E3FEA2B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922" y="1390836"/>
              <a:ext cx="5270156" cy="3108479"/>
            </a:xfrm>
            <a:prstGeom prst="rect">
              <a:avLst/>
            </a:prstGeom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34326CE8-00F1-FB45-9833-EF4B13E14A47}"/>
                </a:ext>
              </a:extLst>
            </p:cNvPr>
            <p:cNvSpPr/>
            <p:nvPr/>
          </p:nvSpPr>
          <p:spPr>
            <a:xfrm>
              <a:off x="2378068" y="1558651"/>
              <a:ext cx="1190099" cy="1297437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D6F9ED37-7563-0647-A224-28DAA5EEC4DF}"/>
                </a:ext>
              </a:extLst>
            </p:cNvPr>
            <p:cNvSpPr/>
            <p:nvPr/>
          </p:nvSpPr>
          <p:spPr>
            <a:xfrm>
              <a:off x="4894610" y="1538547"/>
              <a:ext cx="1190100" cy="1297437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DD4C5666-F5C3-D24A-B1F4-140D15A5A0F2}"/>
                </a:ext>
              </a:extLst>
            </p:cNvPr>
            <p:cNvSpPr/>
            <p:nvPr/>
          </p:nvSpPr>
          <p:spPr>
            <a:xfrm>
              <a:off x="2365818" y="2983696"/>
              <a:ext cx="1190100" cy="1297437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Stella a 5 punte 11">
              <a:extLst>
                <a:ext uri="{FF2B5EF4-FFF2-40B4-BE49-F238E27FC236}">
                  <a16:creationId xmlns:a16="http://schemas.microsoft.com/office/drawing/2014/main" id="{1C5124EC-C2B4-F443-8E46-B11784646D75}"/>
                </a:ext>
              </a:extLst>
            </p:cNvPr>
            <p:cNvSpPr/>
            <p:nvPr/>
          </p:nvSpPr>
          <p:spPr>
            <a:xfrm>
              <a:off x="2544058" y="2260524"/>
              <a:ext cx="316089" cy="274638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Stella a 5 punte 12">
              <a:extLst>
                <a:ext uri="{FF2B5EF4-FFF2-40B4-BE49-F238E27FC236}">
                  <a16:creationId xmlns:a16="http://schemas.microsoft.com/office/drawing/2014/main" id="{0A8AFDB1-0D50-074D-AA50-21AFE1610388}"/>
                </a:ext>
              </a:extLst>
            </p:cNvPr>
            <p:cNvSpPr/>
            <p:nvPr/>
          </p:nvSpPr>
          <p:spPr>
            <a:xfrm>
              <a:off x="5071533" y="1772057"/>
              <a:ext cx="316089" cy="274638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Stella a 5 punte 13">
              <a:extLst>
                <a:ext uri="{FF2B5EF4-FFF2-40B4-BE49-F238E27FC236}">
                  <a16:creationId xmlns:a16="http://schemas.microsoft.com/office/drawing/2014/main" id="{5AB34D54-0A12-B14E-82EE-6C163BA632E5}"/>
                </a:ext>
              </a:extLst>
            </p:cNvPr>
            <p:cNvSpPr/>
            <p:nvPr/>
          </p:nvSpPr>
          <p:spPr>
            <a:xfrm>
              <a:off x="2537630" y="2920610"/>
              <a:ext cx="316089" cy="274638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Stella a 5 punte 14">
              <a:extLst>
                <a:ext uri="{FF2B5EF4-FFF2-40B4-BE49-F238E27FC236}">
                  <a16:creationId xmlns:a16="http://schemas.microsoft.com/office/drawing/2014/main" id="{CEB7D1EE-3615-E143-85CE-7E197310236C}"/>
                </a:ext>
              </a:extLst>
            </p:cNvPr>
            <p:cNvSpPr/>
            <p:nvPr/>
          </p:nvSpPr>
          <p:spPr>
            <a:xfrm>
              <a:off x="5077177" y="2932175"/>
              <a:ext cx="316089" cy="274638"/>
            </a:xfrm>
            <a:prstGeom prst="star5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5258F26-FEA8-6B4A-8F3D-873450F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Descriptive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36AF6FD-1293-2642-B2FE-8E416803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D821F7-5B44-8341-AF0C-4EC89B27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CF4B47-F17C-1F4B-9C5D-5D9A0B8D61BD}"/>
              </a:ext>
            </a:extLst>
          </p:cNvPr>
          <p:cNvSpPr txBox="1"/>
          <p:nvPr/>
        </p:nvSpPr>
        <p:spPr>
          <a:xfrm>
            <a:off x="316088" y="961985"/>
            <a:ext cx="6479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1600" dirty="0" err="1">
                <a:latin typeface="Courier" pitchFamily="2" charset="0"/>
              </a:rPr>
              <a:t>Population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concentrated</a:t>
            </a:r>
            <a:r>
              <a:rPr lang="it-IT" sz="1600" dirty="0">
                <a:latin typeface="Courier" pitchFamily="2" charset="0"/>
              </a:rPr>
              <a:t> in </a:t>
            </a:r>
            <a:r>
              <a:rPr lang="it-IT" sz="1600" dirty="0" err="1">
                <a:latin typeface="Courier" pitchFamily="2" charset="0"/>
              </a:rPr>
              <a:t>shortest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municipalities</a:t>
            </a:r>
            <a:endParaRPr lang="it-IT" sz="1600" dirty="0">
              <a:latin typeface="Courier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891987-C342-8445-A48E-90FD52988165}"/>
              </a:ext>
            </a:extLst>
          </p:cNvPr>
          <p:cNvSpPr txBox="1"/>
          <p:nvPr/>
        </p:nvSpPr>
        <p:spPr>
          <a:xfrm>
            <a:off x="924284" y="4336318"/>
            <a:ext cx="7467109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latinLnBrk="0"/>
            <a:r>
              <a:rPr lang="it-IT" sz="1600" b="1" dirty="0" err="1">
                <a:solidFill>
                  <a:srgbClr val="C00000"/>
                </a:solidFill>
                <a:latin typeface="Courier" pitchFamily="2" charset="0"/>
              </a:rPr>
              <a:t>Municipality</a:t>
            </a:r>
            <a:r>
              <a:rPr lang="it-IT" sz="1600" b="1" dirty="0">
                <a:solidFill>
                  <a:srgbClr val="C00000"/>
                </a:solidFill>
                <a:latin typeface="Courier" pitchFamily="2" charset="0"/>
              </a:rPr>
              <a:t> 2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could</a:t>
            </a:r>
            <a:r>
              <a:rPr lang="it-IT" sz="1600" dirty="0">
                <a:latin typeface="Courier" pitchFamily="2" charset="0"/>
              </a:rPr>
              <a:t> be a </a:t>
            </a:r>
            <a:r>
              <a:rPr lang="it-IT" sz="1600" dirty="0" err="1">
                <a:latin typeface="Courier" pitchFamily="2" charset="0"/>
              </a:rPr>
              <a:t>good</a:t>
            </a:r>
            <a:r>
              <a:rPr lang="it-IT" sz="1600" dirty="0">
                <a:latin typeface="Courier" pitchFamily="2" charset="0"/>
              </a:rPr>
              <a:t> candidate for an </a:t>
            </a:r>
            <a:r>
              <a:rPr lang="it-IT" sz="1600" dirty="0" err="1">
                <a:latin typeface="Courier" pitchFamily="2" charset="0"/>
              </a:rPr>
              <a:t>investment</a:t>
            </a:r>
            <a:r>
              <a:rPr lang="it-IT" sz="1600" dirty="0">
                <a:latin typeface="Courier" pitchFamily="2" charset="0"/>
              </a:rPr>
              <a:t>:</a:t>
            </a:r>
          </a:p>
          <a:p>
            <a:pPr algn="ctr" latinLnBrk="0"/>
            <a:r>
              <a:rPr lang="it-IT" sz="1600" b="1" dirty="0">
                <a:latin typeface="Courier" pitchFamily="2" charset="0"/>
              </a:rPr>
              <a:t>4 km</a:t>
            </a:r>
            <a:r>
              <a:rPr lang="it-IT" sz="1600" b="1" baseline="30000" dirty="0">
                <a:latin typeface="Courier" pitchFamily="2" charset="0"/>
              </a:rPr>
              <a:t>2</a:t>
            </a:r>
            <a:r>
              <a:rPr lang="it-IT" sz="1600" b="1" dirty="0">
                <a:latin typeface="Courier" pitchFamily="2" charset="0"/>
              </a:rPr>
              <a:t> and 20000 </a:t>
            </a:r>
            <a:r>
              <a:rPr lang="it-IT" sz="1600" b="1" dirty="0" err="1">
                <a:latin typeface="Courier" pitchFamily="2" charset="0"/>
              </a:rPr>
              <a:t>population</a:t>
            </a:r>
            <a:r>
              <a:rPr lang="it-IT" sz="1600" b="1" dirty="0">
                <a:latin typeface="Courier" pitchFamily="2" charset="0"/>
              </a:rPr>
              <a:t> per km</a:t>
            </a:r>
            <a:r>
              <a:rPr lang="it-IT" sz="1600" b="1" baseline="30000" dirty="0">
                <a:latin typeface="Courier" pitchFamily="2" charset="0"/>
              </a:rPr>
              <a:t>2 </a:t>
            </a:r>
            <a:r>
              <a:rPr lang="it-IT" sz="1600" b="1" dirty="0">
                <a:latin typeface="Courier" pitchFamily="2" charset="0"/>
              </a:rPr>
              <a:t>and 6 </a:t>
            </a:r>
            <a:r>
              <a:rPr lang="it-IT" sz="1600" b="1" dirty="0" err="1">
                <a:latin typeface="Courier" pitchFamily="2" charset="0"/>
              </a:rPr>
              <a:t>neighborhoods</a:t>
            </a:r>
            <a:endParaRPr lang="it-IT" sz="1600" b="1" baseline="30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10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18547-EFE7-A04C-9BED-40FF55B4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40CB2EA-9848-3948-BDC0-0CEA0380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022D14-F27E-5B40-97DC-DD6F9BE7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8F5FD2-D80A-A746-B629-C33AB38F0C25}"/>
              </a:ext>
            </a:extLst>
          </p:cNvPr>
          <p:cNvSpPr txBox="1"/>
          <p:nvPr/>
        </p:nvSpPr>
        <p:spPr>
          <a:xfrm>
            <a:off x="237067" y="1083732"/>
            <a:ext cx="8454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1600" dirty="0">
                <a:latin typeface="Courier" pitchFamily="2" charset="0"/>
              </a:rPr>
              <a:t>Cluster K-</a:t>
            </a:r>
            <a:r>
              <a:rPr lang="it-IT" sz="1600" dirty="0" err="1">
                <a:latin typeface="Courier" pitchFamily="2" charset="0"/>
              </a:rPr>
              <a:t>Means</a:t>
            </a:r>
            <a:r>
              <a:rPr lang="it-IT" sz="1600" dirty="0">
                <a:latin typeface="Courier" pitchFamily="2" charset="0"/>
              </a:rPr>
              <a:t> to </a:t>
            </a:r>
            <a:r>
              <a:rPr lang="it-IT" sz="1600" dirty="0" err="1">
                <a:latin typeface="Courier" pitchFamily="2" charset="0"/>
              </a:rPr>
              <a:t>get</a:t>
            </a:r>
            <a:r>
              <a:rPr lang="it-IT" sz="1600" dirty="0">
                <a:latin typeface="Courier" pitchFamily="2" charset="0"/>
              </a:rPr>
              <a:t> </a:t>
            </a:r>
            <a:r>
              <a:rPr lang="it-IT" sz="1600" dirty="0" err="1">
                <a:latin typeface="Courier" pitchFamily="2" charset="0"/>
              </a:rPr>
              <a:t>similar</a:t>
            </a:r>
            <a:r>
              <a:rPr lang="it-IT" sz="1600" dirty="0">
                <a:latin typeface="Courier" pitchFamily="2" charset="0"/>
              </a:rPr>
              <a:t> clusters of </a:t>
            </a:r>
            <a:r>
              <a:rPr lang="it-IT" sz="1600" dirty="0" err="1">
                <a:latin typeface="Courier" pitchFamily="2" charset="0"/>
              </a:rPr>
              <a:t>municipalities</a:t>
            </a:r>
            <a:r>
              <a:rPr lang="it-IT" sz="1600" dirty="0">
                <a:latin typeface="Courier" pitchFamily="2" charset="0"/>
              </a:rPr>
              <a:t> by </a:t>
            </a:r>
            <a:r>
              <a:rPr lang="it-IT" sz="1600" dirty="0" err="1">
                <a:latin typeface="Courier" pitchFamily="2" charset="0"/>
              </a:rPr>
              <a:t>venues</a:t>
            </a:r>
            <a:endParaRPr lang="it-IT" sz="1600" dirty="0">
              <a:latin typeface="Courier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CB85ED-AF00-1346-B188-C4D336CA9005}"/>
              </a:ext>
            </a:extLst>
          </p:cNvPr>
          <p:cNvSpPr txBox="1"/>
          <p:nvPr/>
        </p:nvSpPr>
        <p:spPr>
          <a:xfrm>
            <a:off x="808371" y="2560799"/>
            <a:ext cx="280397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latinLnBrk="0"/>
            <a:r>
              <a:rPr lang="it-IT" b="1" dirty="0" err="1">
                <a:latin typeface="Courier" pitchFamily="2" charset="0"/>
              </a:rPr>
              <a:t>Determine</a:t>
            </a:r>
            <a:r>
              <a:rPr lang="it-IT" b="1" dirty="0">
                <a:latin typeface="Courier" pitchFamily="2" charset="0"/>
              </a:rPr>
              <a:t> </a:t>
            </a:r>
            <a:r>
              <a:rPr lang="it-IT" b="1" dirty="0" err="1">
                <a:latin typeface="Courier" pitchFamily="2" charset="0"/>
              </a:rPr>
              <a:t>optimal</a:t>
            </a:r>
            <a:r>
              <a:rPr lang="it-IT" b="1" dirty="0">
                <a:latin typeface="Courier" pitchFamily="2" charset="0"/>
              </a:rPr>
              <a:t> K</a:t>
            </a:r>
          </a:p>
          <a:p>
            <a:pPr algn="ctr" latinLnBrk="0"/>
            <a:r>
              <a:rPr lang="it-IT" b="1" dirty="0">
                <a:latin typeface="Courier" pitchFamily="2" charset="0"/>
              </a:rPr>
              <a:t>with </a:t>
            </a:r>
            <a:r>
              <a:rPr lang="it-IT" b="1" dirty="0" err="1">
                <a:latin typeface="Courier" pitchFamily="2" charset="0"/>
              </a:rPr>
              <a:t>Elbow</a:t>
            </a:r>
            <a:r>
              <a:rPr lang="it-IT" b="1" dirty="0">
                <a:latin typeface="Courier" pitchFamily="2" charset="0"/>
              </a:rPr>
              <a:t> </a:t>
            </a:r>
            <a:r>
              <a:rPr lang="it-IT" b="1" dirty="0" err="1">
                <a:latin typeface="Courier" pitchFamily="2" charset="0"/>
              </a:rPr>
              <a:t>method</a:t>
            </a:r>
            <a:endParaRPr lang="it-IT" b="1" dirty="0">
              <a:latin typeface="Courier" pitchFamily="2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8639350-DDE8-674F-A46D-4E0DCBA34026}"/>
              </a:ext>
            </a:extLst>
          </p:cNvPr>
          <p:cNvGrpSpPr/>
          <p:nvPr/>
        </p:nvGrpSpPr>
        <p:grpSpPr>
          <a:xfrm>
            <a:off x="4052391" y="1621552"/>
            <a:ext cx="4100689" cy="2661085"/>
            <a:chOff x="3966297" y="1815032"/>
            <a:chExt cx="4100689" cy="266108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FF28633-65FD-1447-B567-E4FD0ABE0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6297" y="1815032"/>
              <a:ext cx="4100689" cy="2661085"/>
            </a:xfrm>
            <a:prstGeom prst="rect">
              <a:avLst/>
            </a:prstGeom>
          </p:spPr>
        </p:pic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51197EDD-09C1-5A46-912A-5A0242B89A2B}"/>
                </a:ext>
              </a:extLst>
            </p:cNvPr>
            <p:cNvCxnSpPr>
              <a:cxnSpLocks/>
            </p:cNvCxnSpPr>
            <p:nvPr/>
          </p:nvCxnSpPr>
          <p:spPr>
            <a:xfrm>
              <a:off x="5937955" y="3465689"/>
              <a:ext cx="0" cy="678902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8DBC313-49F6-FF4B-B2EA-E59684B20273}"/>
              </a:ext>
            </a:extLst>
          </p:cNvPr>
          <p:cNvSpPr txBox="1"/>
          <p:nvPr/>
        </p:nvSpPr>
        <p:spPr>
          <a:xfrm>
            <a:off x="3162582" y="4345643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it-IT" sz="2800" b="1" dirty="0">
                <a:solidFill>
                  <a:srgbClr val="C00000"/>
                </a:solidFill>
              </a:rPr>
              <a:t>Best K = 4</a:t>
            </a:r>
          </a:p>
        </p:txBody>
      </p:sp>
    </p:spTree>
    <p:extLst>
      <p:ext uri="{BB962C8B-B14F-4D97-AF65-F5344CB8AC3E}">
        <p14:creationId xmlns:p14="http://schemas.microsoft.com/office/powerpoint/2010/main" val="25496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3697A-0517-E642-8F71-8059D12C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 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516467-44AF-B44C-B82E-B1A1580E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Claudio Calamita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1D6126-918B-F340-96C3-A1DD91BE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6BBD16-68DD-B241-969A-FCEF39B2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04" t="9393" r="17117" b="4315"/>
          <a:stretch/>
        </p:blipFill>
        <p:spPr>
          <a:xfrm>
            <a:off x="2777067" y="1098550"/>
            <a:ext cx="3747912" cy="2946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C5ABFC-0E4B-7E46-8EB2-ED797AAD64F6}"/>
              </a:ext>
            </a:extLst>
          </p:cNvPr>
          <p:cNvSpPr txBox="1"/>
          <p:nvPr/>
        </p:nvSpPr>
        <p:spPr>
          <a:xfrm>
            <a:off x="329423" y="4164519"/>
            <a:ext cx="8643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it-IT" sz="1600" dirty="0"/>
              <a:t>3 cluster in </a:t>
            </a:r>
            <a:r>
              <a:rPr lang="it-IT" sz="1600" dirty="0" err="1"/>
              <a:t>periphery</a:t>
            </a:r>
            <a:r>
              <a:rPr lang="it-IT" sz="1600" dirty="0"/>
              <a:t>, </a:t>
            </a:r>
            <a:r>
              <a:rPr lang="it-IT" sz="1600" dirty="0" err="1"/>
              <a:t>characterized</a:t>
            </a:r>
            <a:r>
              <a:rPr lang="it-IT" sz="1600" dirty="0"/>
              <a:t> by </a:t>
            </a:r>
            <a:r>
              <a:rPr lang="it-IT" sz="1600" dirty="0" err="1"/>
              <a:t>train</a:t>
            </a:r>
            <a:r>
              <a:rPr lang="it-IT" sz="1600" dirty="0"/>
              <a:t> station, </a:t>
            </a:r>
            <a:r>
              <a:rPr lang="it-IT" sz="1600" dirty="0" err="1"/>
              <a:t>parks</a:t>
            </a:r>
            <a:r>
              <a:rPr lang="it-IT" sz="1600" dirty="0"/>
              <a:t>, </a:t>
            </a:r>
            <a:r>
              <a:rPr lang="it-IT" sz="1600" dirty="0" err="1"/>
              <a:t>supermarkets</a:t>
            </a:r>
            <a:endParaRPr lang="it-IT" sz="1600" dirty="0"/>
          </a:p>
          <a:p>
            <a:pPr algn="ctr" latinLnBrk="0"/>
            <a:r>
              <a:rPr lang="it-IT" sz="1600" b="1" dirty="0">
                <a:solidFill>
                  <a:srgbClr val="6A4EFD"/>
                </a:solidFill>
              </a:rPr>
              <a:t>1 cluster </a:t>
            </a:r>
            <a:r>
              <a:rPr lang="it-IT" sz="1600" b="1" dirty="0" err="1"/>
              <a:t>near</a:t>
            </a:r>
            <a:r>
              <a:rPr lang="it-IT" sz="1600" b="1" dirty="0"/>
              <a:t> the </a:t>
            </a:r>
            <a:r>
              <a:rPr lang="it-IT" sz="1600" b="1" dirty="0" err="1"/>
              <a:t>sea</a:t>
            </a:r>
            <a:r>
              <a:rPr lang="it-IT" sz="1600" b="1" dirty="0"/>
              <a:t>, </a:t>
            </a:r>
            <a:r>
              <a:rPr lang="it-IT" sz="1600" b="1" dirty="0" err="1"/>
              <a:t>characterized</a:t>
            </a:r>
            <a:r>
              <a:rPr lang="it-IT" sz="1600" b="1" dirty="0"/>
              <a:t> by hotels, </a:t>
            </a:r>
            <a:r>
              <a:rPr lang="it-IT" sz="1600" b="1" dirty="0" err="1"/>
              <a:t>restaurants</a:t>
            </a:r>
            <a:r>
              <a:rPr lang="it-IT" sz="1600" b="1" dirty="0"/>
              <a:t>, pizza </a:t>
            </a:r>
            <a:r>
              <a:rPr lang="it-IT" sz="1600" b="1" dirty="0" err="1"/>
              <a:t>places</a:t>
            </a:r>
            <a:r>
              <a:rPr lang="it-IT" sz="1600" b="1" dirty="0"/>
              <a:t>, bar, </a:t>
            </a:r>
            <a:r>
              <a:rPr lang="it-IT" sz="1600" b="1" dirty="0" err="1"/>
              <a:t>museums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103736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 latinLnBrk="0">
          <a:defRPr sz="16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550</Words>
  <Application>Microsoft Macintosh PowerPoint</Application>
  <PresentationFormat>Presentazione su schermo (16:9)</PresentationFormat>
  <Paragraphs>114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Courier</vt:lpstr>
      <vt:lpstr>Wingdings</vt:lpstr>
      <vt:lpstr>Office Theme</vt:lpstr>
      <vt:lpstr>Custom Design</vt:lpstr>
      <vt:lpstr>Presentazione standard di PowerPoint</vt:lpstr>
      <vt:lpstr>Table of contents</vt:lpstr>
      <vt:lpstr>Introduction</vt:lpstr>
      <vt:lpstr>Analysis of the city</vt:lpstr>
      <vt:lpstr>Analysis of the city</vt:lpstr>
      <vt:lpstr>Data Collection</vt:lpstr>
      <vt:lpstr>Descriptive analysis</vt:lpstr>
      <vt:lpstr>Clustering K-Means</vt:lpstr>
      <vt:lpstr>Cluster K-Means</vt:lpstr>
      <vt:lpstr>Model evaluation</vt:lpstr>
      <vt:lpstr>Model evaluation</vt:lpstr>
      <vt:lpstr>Model evaluation</vt:lpstr>
      <vt:lpstr>Results</vt:lpstr>
      <vt:lpstr>Conclusion</vt:lpstr>
      <vt:lpstr>Conclusion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Registered User</dc:creator>
  <cp:keywords/>
  <dc:description/>
  <cp:lastModifiedBy>Microsoft Office User</cp:lastModifiedBy>
  <cp:revision>37</cp:revision>
  <cp:lastPrinted>2019-09-09T14:56:00Z</cp:lastPrinted>
  <dcterms:created xsi:type="dcterms:W3CDTF">2014-04-01T16:27:38Z</dcterms:created>
  <dcterms:modified xsi:type="dcterms:W3CDTF">2020-03-27T10:23:07Z</dcterms:modified>
  <cp:category/>
</cp:coreProperties>
</file>